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22"/>
  </p:handoutMasterIdLst>
  <p:sldIdLst>
    <p:sldId id="886" r:id="rId4"/>
    <p:sldId id="842" r:id="rId6"/>
    <p:sldId id="858" r:id="rId7"/>
    <p:sldId id="872" r:id="rId8"/>
    <p:sldId id="859" r:id="rId9"/>
    <p:sldId id="860" r:id="rId10"/>
    <p:sldId id="861" r:id="rId11"/>
    <p:sldId id="862" r:id="rId12"/>
    <p:sldId id="863" r:id="rId13"/>
    <p:sldId id="864" r:id="rId14"/>
    <p:sldId id="865" r:id="rId15"/>
    <p:sldId id="904" r:id="rId16"/>
    <p:sldId id="905" r:id="rId17"/>
    <p:sldId id="913" r:id="rId18"/>
    <p:sldId id="867" r:id="rId19"/>
    <p:sldId id="870" r:id="rId20"/>
    <p:sldId id="903" r:id="rId21"/>
  </p:sldIdLst>
  <p:sldSz cx="12192000" cy="6858000"/>
  <p:notesSz cx="6797675" cy="9928225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4" userDrawn="1">
          <p15:clr>
            <a:srgbClr val="A4A3A4"/>
          </p15:clr>
        </p15:guide>
        <p15:guide id="2" pos="39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8" name="姜伟光" initials="姜" lastIdx="1" clrIdx="0"/>
  <p:cmAuthor id="3" name="lenovo" initials="l" lastIdx="6" clrIdx="2"/>
  <p:cmAuthor id="4" name="作者" initials="A" lastIdx="0" clrIdx="3"/>
  <p:cmAuthor id="5" name="Microsoft Office 用户" initials="Office" lastIdx="0" clrIdx="4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B3B3"/>
    <a:srgbClr val="E95403"/>
    <a:srgbClr val="2E2E2E"/>
    <a:srgbClr val="282828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3939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57" y="600"/>
      </p:cViewPr>
      <p:guideLst>
        <p:guide orient="horz" pos="2274"/>
        <p:guide pos="39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23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142C8-C3DE-4012-AF4F-6739C5514505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10DF8-F7EF-4722-83A4-8728A182EC86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8-30T17:58:15"/>
    </inkml:context>
    <inkml:brush xml:id="br0">
      <inkml:brushProperty name="width" value="0.0224013885524538" units="cm"/>
      <inkml:brushProperty name="height" value="0.0224013885524538" units="cm"/>
      <inkml:brushProperty name="color" value="#f80600"/>
      <inkml:brushProperty name="ignorePressure" value="0"/>
    </inkml:brush>
  </inkml:definitions>
  <inkml:trace contextRef="#ctx0" brushRef="#br0">1988.76 5364.81,'138'-55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8-30T17:58:15"/>
    </inkml:context>
    <inkml:brush xml:id="br0">
      <inkml:brushProperty name="width" value="0.0224013885524538" units="cm"/>
      <inkml:brushProperty name="height" value="0.0224013885524538" units="cm"/>
      <inkml:brushProperty name="color" value="#f80600"/>
      <inkml:brushProperty name="ignorePressure" value="0"/>
    </inkml:brush>
  </inkml:definitions>
  <inkml:trace contextRef="#ctx0" brushRef="#br0">2030.76 5488.81,'0'0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C675-6F72-4BBD-ADD9-9C642F81D9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A4673-5C49-40A7-8C83-F5B536171A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B273F-2C22-4FF9-998A-7F380590C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B273F-2C22-4FF9-998A-7F380590C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A4673-5C49-40A7-8C83-F5B536171A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604838" y="862013"/>
            <a:ext cx="7648576" cy="4303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43407" y="5451530"/>
            <a:ext cx="5151795" cy="5165286"/>
          </a:xfrm>
          <a:prstGeom prst="rect">
            <a:avLst/>
          </a:prstGeom>
        </p:spPr>
        <p:txBody>
          <a:bodyPr lIns="91052" tIns="45526" rIns="91052" bIns="4552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2" Type="http://schemas.openxmlformats.org/officeDocument/2006/relationships/vmlDrawing" Target="../drawings/vmlDrawing1.v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215978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" name="think-cell Slide" r:id="rId3" imgW="12700" imgH="12700" progId="">
                  <p:embed/>
                </p:oleObj>
              </mc:Choice>
              <mc:Fallback>
                <p:oleObj name="think-cell Slide" r:id="rId3" imgW="12700" imgH="12700" progId="">
                  <p:embed/>
                  <p:pic>
                    <p:nvPicPr>
                      <p:cNvPr id="0" name="图片 27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15978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995482" y="37255"/>
            <a:ext cx="894152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r" defTabSz="881380" eaLnBrk="1" hangingPunct="1"/>
            <a:endParaRPr lang="en-US" altLang="zh-CN" sz="83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184657" y="1984410"/>
            <a:ext cx="1808480" cy="8509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555" dirty="0">
                <a:solidFill>
                  <a:srgbClr val="000000"/>
                </a:solidFill>
              </a:rPr>
              <a:t>Last Modified 12/12/2012 10:39 AM China Standard Time</a:t>
            </a:r>
            <a:endParaRPr lang="en-US" altLang="zh-CN" sz="1475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283236" y="4201840"/>
            <a:ext cx="1611630" cy="8509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555" dirty="0">
                <a:solidFill>
                  <a:srgbClr val="000000"/>
                </a:solidFill>
              </a:rPr>
              <a:t>Printed 10/24/2012 12:07 PM China Standard Time</a:t>
            </a:r>
            <a:endParaRPr lang="en-US" altLang="zh-CN" sz="1475" dirty="0">
              <a:solidFill>
                <a:srgbClr val="000000"/>
              </a:solidFill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 userDrawn="1"/>
        </p:nvSpPr>
        <p:spPr bwMode="auto">
          <a:xfrm>
            <a:off x="161988" y="27584"/>
            <a:ext cx="843280" cy="21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zh-CN" sz="1385" dirty="0">
                <a:solidFill>
                  <a:srgbClr val="808080"/>
                </a:solidFill>
                <a:latin typeface="Arial" panose="020B0604020202020204"/>
              </a:rPr>
              <a:t>TRACKER</a:t>
            </a:r>
            <a:endParaRPr lang="en-US" altLang="zh-CN" sz="1385" dirty="0">
              <a:solidFill>
                <a:srgbClr val="808080"/>
              </a:solidFill>
              <a:latin typeface="Arial" panose="020B0604020202020204"/>
            </a:endParaRPr>
          </a:p>
        </p:txBody>
      </p:sp>
      <p:sp>
        <p:nvSpPr>
          <p:cNvPr id="9" name="McK 3. Unit of measure" hidden="1"/>
          <p:cNvSpPr txBox="1">
            <a:spLocks noChangeArrowheads="1"/>
          </p:cNvSpPr>
          <p:nvPr userDrawn="1"/>
        </p:nvSpPr>
        <p:spPr bwMode="auto">
          <a:xfrm>
            <a:off x="161995" y="542616"/>
            <a:ext cx="11725484" cy="23876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1570" dirty="0">
                <a:solidFill>
                  <a:srgbClr val="808080"/>
                </a:solidFill>
              </a:rPr>
              <a:t>Unit of measure</a:t>
            </a:r>
            <a:endParaRPr lang="en-US" altLang="zh-CN" sz="1570" dirty="0">
              <a:solidFill>
                <a:srgbClr val="808080"/>
              </a:solidFill>
            </a:endParaRPr>
          </a:p>
        </p:txBody>
      </p:sp>
      <p:grpSp>
        <p:nvGrpSpPr>
          <p:cNvPr id="2" name="McK Slide Elements" hidden="1"/>
          <p:cNvGrpSpPr/>
          <p:nvPr userDrawn="1"/>
        </p:nvGrpSpPr>
        <p:grpSpPr bwMode="auto">
          <a:xfrm>
            <a:off x="161990" y="6208529"/>
            <a:ext cx="11630455" cy="524797"/>
            <a:chOff x="75" y="3833"/>
            <a:chExt cx="5385" cy="324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75" y="3833"/>
              <a:ext cx="5385" cy="1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17930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0525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92605" defTabSz="8953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498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070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642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21405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015" dirty="0">
                  <a:solidFill>
                    <a:srgbClr val="000000"/>
                  </a:solidFill>
                </a:rPr>
                <a:t>1 </a:t>
              </a:r>
              <a:r>
                <a:rPr lang="zh-CN" altLang="en-US" sz="1015" dirty="0">
                  <a:solidFill>
                    <a:srgbClr val="000000"/>
                  </a:solidFill>
                </a:rPr>
                <a:t>注</a:t>
              </a:r>
              <a:endParaRPr lang="en-US" altLang="zh-CN" sz="1015" dirty="0">
                <a:solidFill>
                  <a:srgbClr val="000000"/>
                </a:solidFill>
              </a:endParaRP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432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0075" indent="-600075" defTabSz="881380" eaLnBrk="1" hangingPunct="1">
                <a:tabLst>
                  <a:tab pos="602615" algn="l"/>
                </a:tabLst>
              </a:pPr>
              <a:r>
                <a:rPr lang="zh-CN" altLang="en-US" sz="1015" dirty="0">
                  <a:solidFill>
                    <a:srgbClr val="000000"/>
                  </a:solidFill>
                  <a:latin typeface="Arial" panose="020B0604020202020204"/>
                </a:rPr>
                <a:t>资料来源：</a:t>
              </a:r>
              <a:endParaRPr lang="en-US" altLang="zh-CN" sz="1015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" name="ACET" hidden="1"/>
          <p:cNvGrpSpPr/>
          <p:nvPr userDrawn="1"/>
        </p:nvGrpSpPr>
        <p:grpSpPr bwMode="auto">
          <a:xfrm>
            <a:off x="1976209" y="1195370"/>
            <a:ext cx="5801190" cy="495641"/>
            <a:chOff x="915" y="738"/>
            <a:chExt cx="2686" cy="306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38"/>
              <a:ext cx="2686" cy="3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altLang="zh-CN" sz="1570" b="1">
                  <a:solidFill>
                    <a:srgbClr val="000000"/>
                  </a:solidFill>
                  <a:latin typeface="Arial" panose="020B0604020202020204"/>
                </a:rPr>
                <a:t>Title</a:t>
              </a:r>
              <a:endParaRPr lang="en-US" altLang="zh-CN" sz="1570" b="1">
                <a:solidFill>
                  <a:srgbClr val="000000"/>
                </a:solidFill>
                <a:latin typeface="Arial" panose="020B0604020202020204"/>
              </a:endParaRPr>
            </a:p>
            <a:p>
              <a:pPr eaLnBrk="1" hangingPunct="1"/>
              <a:r>
                <a:rPr lang="en-US" altLang="zh-CN" sz="1570">
                  <a:solidFill>
                    <a:srgbClr val="808080"/>
                  </a:solidFill>
                  <a:latin typeface="Arial" panose="020B0604020202020204"/>
                </a:rPr>
                <a:t>Unit of measure</a:t>
              </a:r>
              <a:endParaRPr lang="en-US" altLang="zh-CN" sz="1570">
                <a:solidFill>
                  <a:srgbClr val="808080"/>
                </a:solidFill>
                <a:latin typeface="Arial" panose="020B0604020202020204"/>
              </a:endParaRPr>
            </a:p>
          </p:txBody>
        </p:sp>
      </p:grpSp>
      <p:graphicFrame>
        <p:nvGraphicFramePr>
          <p:cNvPr id="18" name="Object 2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3" y="0"/>
          <a:ext cx="215978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" name="think-cell Slide" r:id="rId9" imgW="12700" imgH="12700" progId="">
                  <p:embed/>
                </p:oleObj>
              </mc:Choice>
              <mc:Fallback>
                <p:oleObj name="think-cell Slide" r:id="rId9" imgW="12700" imgH="12700" progId="">
                  <p:embed/>
                  <p:pic>
                    <p:nvPicPr>
                      <p:cNvPr id="0" name="图片 27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15978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c id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10995482" y="37255"/>
            <a:ext cx="894152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r" defTabSz="881380" eaLnBrk="1" hangingPunct="1"/>
            <a:endParaRPr lang="en-US" altLang="zh-CN" sz="83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637143" y="413087"/>
            <a:ext cx="488112" cy="4859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98" tIns="45099" rIns="90198" bIns="45099" anchor="ctr"/>
          <a:lstStyle/>
          <a:p>
            <a:pPr algn="ctr" eaLnBrk="1" hangingPunct="1">
              <a:defRPr/>
            </a:pPr>
            <a:endParaRPr lang="zh-CN" altLang="en-US" sz="1570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637150" y="1001005"/>
            <a:ext cx="11166101" cy="728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98" tIns="45099" rIns="90198" bIns="45099" anchor="ctr"/>
          <a:lstStyle/>
          <a:p>
            <a:pPr algn="ctr" eaLnBrk="1" hangingPunct="1">
              <a:defRPr/>
            </a:pPr>
            <a:endParaRPr lang="zh-CN" altLang="en-US" sz="1570">
              <a:solidFill>
                <a:prstClr val="white"/>
              </a:solidFill>
            </a:endParaRPr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11626173" y="6566446"/>
            <a:ext cx="285092" cy="155496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noAutofit/>
          </a:bodyPr>
          <a:lstStyle>
            <a:lvl1pPr>
              <a:defRPr sz="1015"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B4314CCF-FB75-49A9-AE98-3C2CC576778A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E95403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E95403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21.xml"/><Relationship Id="rId2" Type="http://schemas.openxmlformats.org/officeDocument/2006/relationships/image" Target="../media/image16.png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hyperlink" Target="https://sspay.sxccol.com/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15.xml"/><Relationship Id="rId7" Type="http://schemas.openxmlformats.org/officeDocument/2006/relationships/image" Target="../media/image10.png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customXml" Target="../ink/ink1.xml"/><Relationship Id="rId3" Type="http://schemas.openxmlformats.org/officeDocument/2006/relationships/image" Target="../media/image8.png"/><Relationship Id="rId2" Type="http://schemas.openxmlformats.org/officeDocument/2006/relationships/tags" Target="../tags/tag14.xml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24549" y="3023438"/>
            <a:ext cx="4703941" cy="523323"/>
            <a:chOff x="3624549" y="3023438"/>
            <a:chExt cx="4703941" cy="523323"/>
          </a:xfrm>
        </p:grpSpPr>
        <p:sp>
          <p:nvSpPr>
            <p:cNvPr id="2" name="文本框 1"/>
            <p:cNvSpPr txBox="1"/>
            <p:nvPr/>
          </p:nvSpPr>
          <p:spPr>
            <a:xfrm>
              <a:off x="6912718" y="303223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操作指南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24549" y="3023438"/>
              <a:ext cx="3178000" cy="523323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6802549" y="3054267"/>
              <a:ext cx="0" cy="461665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现汇支付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85373" y="1084988"/>
            <a:ext cx="965517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09600" algn="l" fontAlgn="auto">
              <a:lnSpc>
                <a:spcPct val="150000"/>
              </a:lnSpc>
            </a:pPr>
            <a:r>
              <a:rPr 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输入本次付款的交易金额、付款账户主体、所属银行、账户号、行号及点选关联合同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indent="609600" algn="l">
              <a:lnSpc>
                <a:spcPct val="10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indent="609600" algn="l">
              <a:lnSpc>
                <a:spcPct val="100000"/>
              </a:lnSpc>
            </a:pP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685" y="2230755"/>
            <a:ext cx="9344025" cy="4164330"/>
          </a:xfrm>
          <a:prstGeom prst="rect">
            <a:avLst/>
          </a:prstGeom>
        </p:spPr>
      </p:pic>
      <p:sp>
        <p:nvSpPr>
          <p:cNvPr id="17" name="圆角矩形 16"/>
          <p:cNvSpPr/>
          <p:nvPr>
            <p:custDataLst>
              <p:tags r:id="rId2"/>
            </p:custDataLst>
          </p:nvPr>
        </p:nvSpPr>
        <p:spPr>
          <a:xfrm>
            <a:off x="1725930" y="3208020"/>
            <a:ext cx="654050" cy="300164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现汇支付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88548" y="1061493"/>
            <a:ext cx="96551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点击关联合同会弹出合同列表，选择本次要支付的合同编号。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609600" algn="l">
              <a:lnSpc>
                <a:spcPct val="10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indent="609600" algn="l">
              <a:lnSpc>
                <a:spcPct val="100000"/>
              </a:lnSpc>
            </a:pP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035" y="1774825"/>
            <a:ext cx="9328785" cy="4669155"/>
          </a:xfrm>
          <a:prstGeom prst="rect">
            <a:avLst/>
          </a:prstGeom>
        </p:spPr>
      </p:pic>
      <p:sp>
        <p:nvSpPr>
          <p:cNvPr id="17" name="圆角矩形 16"/>
          <p:cNvSpPr/>
          <p:nvPr>
            <p:custDataLst>
              <p:tags r:id="rId2"/>
            </p:custDataLst>
          </p:nvPr>
        </p:nvSpPr>
        <p:spPr>
          <a:xfrm>
            <a:off x="1134745" y="2884170"/>
            <a:ext cx="741680" cy="334327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买家发起支付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1050" y="1133658"/>
            <a:ext cx="10293377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关联合同：合同勾选之后，需要点击煤种选择进行选择，点击补充协议选择，有补充协议还需要点击补充协议的煤种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点击确定即可，没有补充协议点击确定即可。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460" y="2147570"/>
            <a:ext cx="9072245" cy="471043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买家发起支付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1050" y="1133658"/>
            <a:ext cx="10293377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关联合同：金额输入之后点击合同编号，单个合同自动带出金额，多个合同需要手填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（如下）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2315" y="4966970"/>
            <a:ext cx="8043545" cy="1891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1040" y="3183255"/>
            <a:ext cx="8089900" cy="178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5" y="1616075"/>
            <a:ext cx="7097395" cy="156718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买家发起支付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015" y="1232718"/>
            <a:ext cx="10293377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选择煤种和补充协议，待红字变成蓝字，后续点击确认即可。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725" y="4324350"/>
            <a:ext cx="9080500" cy="2533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776095"/>
            <a:ext cx="9293860" cy="251206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现汇支付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55930" y="1230630"/>
            <a:ext cx="9387205" cy="189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信息填写完整后</a:t>
            </a:r>
            <a:r>
              <a:rPr lang="en-US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，点击</a:t>
            </a:r>
            <a:r>
              <a:rPr lang="en-US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发起支付</a:t>
            </a:r>
            <a:r>
              <a:rPr lang="en-US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系统会生成入金交易订单。收款交易主体的交易信息会单独显示在弹出框中，通过网银（或其他转账方式）将提示收款账户信息进行付款操作。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注：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客户在系统生成交易订单后，请及时到网银完成付款。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indent="609600" algn="l">
              <a:lnSpc>
                <a:spcPct val="100000"/>
              </a:lnSpc>
            </a:pP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609600" algn="l">
              <a:lnSpc>
                <a:spcPct val="100000"/>
              </a:lnSpc>
            </a:pP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70" y="2562225"/>
            <a:ext cx="8734425" cy="3703955"/>
          </a:xfrm>
          <a:prstGeom prst="rect">
            <a:avLst/>
          </a:prstGeom>
        </p:spPr>
      </p:pic>
      <p:sp>
        <p:nvSpPr>
          <p:cNvPr id="17" name="圆角矩形 16"/>
          <p:cNvSpPr/>
          <p:nvPr>
            <p:custDataLst>
              <p:tags r:id="rId2"/>
            </p:custDataLst>
          </p:nvPr>
        </p:nvSpPr>
        <p:spPr>
          <a:xfrm>
            <a:off x="1123950" y="3451860"/>
            <a:ext cx="654050" cy="2505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ransition spd="slow" advTm="10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信息查询</a:t>
            </a: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770890" y="1206500"/>
            <a:ext cx="106502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09600" algn="l" fontAlgn="auto"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支付完成后，在菜单栏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“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业务管理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”--“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入金管理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查询相关交易明细及流水。（若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“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入金状态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为待支付，说明系统内已生成订单，需要登录网银进行付款操作；网银完成付款后，入金状态显示为成功。）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9560" y="2185670"/>
            <a:ext cx="9188450" cy="432181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218709" y="3054928"/>
            <a:ext cx="4073236" cy="602670"/>
            <a:chOff x="4156364" y="2951019"/>
            <a:chExt cx="4073236" cy="6026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 l="1282" t="9857" r="81871" b="8385"/>
            <a:stretch>
              <a:fillRect/>
            </a:stretch>
          </p:blipFill>
          <p:spPr>
            <a:xfrm>
              <a:off x="4156364" y="2963188"/>
              <a:ext cx="529937" cy="59050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707083" y="2951019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山西焦煤集团线上支付结算系统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699287" y="3261699"/>
              <a:ext cx="353031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Bahnschrift Light Condensed" panose="020B0502040204020203" pitchFamily="34" charset="0"/>
                </a:rPr>
                <a:t>Shanxi Coking Coal Group online payment and settlement system</a:t>
              </a:r>
              <a:endParaRPr lang="zh-CN" altLang="en-US" sz="1200" dirty="0">
                <a:latin typeface="Bahnschrift Light Condensed" panose="020B0502040204020203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平行四边形 38"/>
          <p:cNvSpPr/>
          <p:nvPr/>
        </p:nvSpPr>
        <p:spPr>
          <a:xfrm flipH="1">
            <a:off x="558377" y="185844"/>
            <a:ext cx="11633200" cy="1303867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txBody>
          <a:bodyPr wrap="square" anchor="ctr"/>
          <a:lstStyle/>
          <a:p>
            <a:pPr algn="ctr"/>
            <a:endParaRPr lang="zh-CN" altLang="en-US" sz="1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0" name="矩形 39"/>
          <p:cNvSpPr/>
          <p:nvPr/>
        </p:nvSpPr>
        <p:spPr>
          <a:xfrm>
            <a:off x="0" y="2402418"/>
            <a:ext cx="12192000" cy="212724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sz="13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1" name="平行四边形 38"/>
          <p:cNvSpPr/>
          <p:nvPr/>
        </p:nvSpPr>
        <p:spPr>
          <a:xfrm flipH="1">
            <a:off x="4196081" y="1993054"/>
            <a:ext cx="7192433" cy="3233420"/>
          </a:xfrm>
          <a:prstGeom prst="parallelogram">
            <a:avLst>
              <a:gd name="adj" fmla="val 13835"/>
            </a:avLst>
          </a:prstGeom>
          <a:solidFill>
            <a:schemeClr val="bg1"/>
          </a:solidFill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3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5" name="文本框 2"/>
          <p:cNvSpPr txBox="1"/>
          <p:nvPr/>
        </p:nvSpPr>
        <p:spPr>
          <a:xfrm>
            <a:off x="1068918" y="2882901"/>
            <a:ext cx="2178802" cy="1015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录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31604" y="2141432"/>
            <a:ext cx="5956844" cy="2462953"/>
            <a:chOff x="6430" y="2467"/>
            <a:chExt cx="7035" cy="2909"/>
          </a:xfrm>
        </p:grpSpPr>
        <p:sp>
          <p:nvSpPr>
            <p:cNvPr id="13321" name="文本框 48"/>
            <p:cNvSpPr txBox="1"/>
            <p:nvPr/>
          </p:nvSpPr>
          <p:spPr>
            <a:xfrm>
              <a:off x="6430" y="3422"/>
              <a:ext cx="366" cy="10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endParaRPr lang="en-US" altLang="x-none" sz="5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539" name="文本框 55"/>
            <p:cNvSpPr txBox="1"/>
            <p:nvPr/>
          </p:nvSpPr>
          <p:spPr>
            <a:xfrm>
              <a:off x="7328" y="2467"/>
              <a:ext cx="2136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lang="zh-CN" altLang="en-US" sz="32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用户登录</a:t>
              </a:r>
              <a:endPara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540" name="文本框 57"/>
            <p:cNvSpPr txBox="1"/>
            <p:nvPr/>
          </p:nvSpPr>
          <p:spPr>
            <a:xfrm>
              <a:off x="7670" y="3577"/>
              <a:ext cx="2279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lang="zh-CN" altLang="en-US" sz="32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现汇支付</a:t>
              </a:r>
              <a:r>
                <a:rPr lang="en-US" altLang="zh-CN" sz="32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41" name="文本框 58"/>
            <p:cNvSpPr txBox="1"/>
            <p:nvPr/>
          </p:nvSpPr>
          <p:spPr>
            <a:xfrm>
              <a:off x="7819" y="4687"/>
              <a:ext cx="5646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lang="zh-CN" altLang="en-US" sz="32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信息查询</a:t>
              </a:r>
              <a:endPara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9647768" y="6227234"/>
            <a:ext cx="1945217" cy="34290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r" fontAlgn="auto"/>
            <a:r>
              <a:rPr lang="en-US" altLang="zh-CN" sz="835" noProof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Arial Unicode MS" panose="020B0604020202020204" pitchFamily="2" charset="-122"/>
              </a:rPr>
              <a:t>2</a:t>
            </a:r>
            <a:endParaRPr lang="en-US" altLang="zh-CN" sz="835" noProof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Arial Unicode MS" panose="020B0604020202020204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406719" y="330649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用户登录</a:t>
            </a: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1040643" y="1182143"/>
            <a:ext cx="96551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登录焦煤在线官网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  <a:hlinkClick r:id="rId1"/>
              </a:rPr>
              <a:t>https://www.sxccol.com/</a:t>
            </a:r>
            <a:r>
              <a:rPr lang="en-US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C:\Users\Administrator\Desktop\新建文件夹 (3)\新建文件夹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0420" y="1854835"/>
            <a:ext cx="10813415" cy="452818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 spd="slow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用户登录</a:t>
            </a:r>
            <a:endParaRPr lang="zh-CN" altLang="en-US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0643" y="1182143"/>
            <a:ext cx="9655175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点击“设置中心”</a:t>
            </a: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---</a:t>
            </a: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“店员管理”，如图所示：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7415" y="1861820"/>
            <a:ext cx="9922510" cy="492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用户登录</a:t>
            </a:r>
            <a:endParaRPr lang="zh-CN" altLang="en-US" kern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9358" y="1109118"/>
            <a:ext cx="9655175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09600" algn="l" fontAlgn="auto">
              <a:lnSpc>
                <a:spcPct val="15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进入后，点击新增，依次填写“登录名---姓名--权限分配（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分配为结算员，只有结算员能进入结算中心进行结算支付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）--邮箱---手机号码---设置用户密码---确认密码”点击确认。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609600" algn="l" fontAlgn="auto">
              <a:lnSpc>
                <a:spcPct val="15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设置完成后，退出主账号用新增加的结算员账号进行登录。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" y="2754630"/>
            <a:ext cx="9455150" cy="401447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现汇支付</a:t>
            </a:r>
            <a:endParaRPr lang="zh-CN" altLang="en-US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94543" y="1303428"/>
            <a:ext cx="96551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09600" algn="l">
              <a:lnSpc>
                <a:spcPct val="1000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点击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现汇支付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indent="609600" algn="l">
              <a:lnSpc>
                <a:spcPct val="100000"/>
              </a:lnSpc>
            </a:pP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0" y="1866900"/>
            <a:ext cx="10191750" cy="496316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现汇支付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64088" y="1133248"/>
            <a:ext cx="965517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09600" algn="l"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电商现汇：付煤款选择现汇支付（货款含铁路运费）；付公路运费则选择公路运费。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    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609600" algn="l">
              <a:lnSpc>
                <a:spcPct val="10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indent="609600" algn="l">
              <a:lnSpc>
                <a:spcPct val="100000"/>
              </a:lnSpc>
            </a:pP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115" y="1668780"/>
            <a:ext cx="5029200" cy="41656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56680" y="1669415"/>
            <a:ext cx="5321935" cy="4159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5" name="墨迹 14"/>
              <p14:cNvContentPartPr/>
              <p14:nvPr/>
            </p14:nvContentPartPr>
            <p14:xfrm>
              <a:off x="1263015" y="3371850"/>
              <a:ext cx="88265" cy="3556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5"/>
            </p:blipFill>
            <p:spPr>
              <a:xfrm>
                <a:off x="1263015" y="3371850"/>
                <a:ext cx="88265" cy="35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6" name="墨迹 15"/>
              <p14:cNvContentPartPr/>
              <p14:nvPr/>
            </p14:nvContentPartPr>
            <p14:xfrm>
              <a:off x="1289685" y="3485515"/>
              <a:ext cx="635" cy="63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7"/>
            </p:blipFill>
            <p:spPr>
              <a:xfrm>
                <a:off x="1289685" y="3485515"/>
                <a:ext cx="635" cy="635"/>
              </a:xfrm>
              <a:prstGeom prst="rect"/>
            </p:spPr>
          </p:pic>
        </mc:Fallback>
      </mc:AlternateContent>
      <p:sp>
        <p:nvSpPr>
          <p:cNvPr id="17" name="圆角矩形 16"/>
          <p:cNvSpPr/>
          <p:nvPr/>
        </p:nvSpPr>
        <p:spPr>
          <a:xfrm>
            <a:off x="1263015" y="2683510"/>
            <a:ext cx="401320" cy="29502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>
            <p:custDataLst>
              <p:tags r:id="rId8"/>
            </p:custDataLst>
          </p:nvPr>
        </p:nvSpPr>
        <p:spPr>
          <a:xfrm>
            <a:off x="6552565" y="2656205"/>
            <a:ext cx="401320" cy="29775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现汇支付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0643" y="1060858"/>
            <a:ext cx="96551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09600" algn="l" fontAlgn="auto">
              <a:lnSpc>
                <a:spcPct val="1500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点击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现汇支付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选择收款方名称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，会显示系统支持的收款交易主体列表，选择本次现汇支付所对应的收款主体。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indent="609600" algn="l">
              <a:lnSpc>
                <a:spcPct val="10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indent="609600" algn="l">
              <a:lnSpc>
                <a:spcPct val="100000"/>
              </a:lnSpc>
            </a:pP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9370" y="2374900"/>
            <a:ext cx="9386570" cy="4145280"/>
          </a:xfrm>
          <a:prstGeom prst="rect">
            <a:avLst/>
          </a:prstGeom>
        </p:spPr>
      </p:pic>
      <p:sp>
        <p:nvSpPr>
          <p:cNvPr id="17" name="圆角矩形 16"/>
          <p:cNvSpPr/>
          <p:nvPr>
            <p:custDataLst>
              <p:tags r:id="rId2"/>
            </p:custDataLst>
          </p:nvPr>
        </p:nvSpPr>
        <p:spPr>
          <a:xfrm>
            <a:off x="1481455" y="3355975"/>
            <a:ext cx="645160" cy="29502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2"/>
          <p:cNvSpPr txBox="1"/>
          <p:nvPr/>
        </p:nvSpPr>
        <p:spPr bwMode="auto">
          <a:xfrm>
            <a:off x="1309564" y="270324"/>
            <a:ext cx="6530006" cy="6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eaLnBrk="1" hangingPunct="1">
              <a:defRPr sz="2800" b="1" ker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2pPr>
            <a:lvl3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3pPr>
            <a:lvl4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4pPr>
            <a:lvl5pPr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latin typeface="Arial Unicode MS" panose="020B0604020202020204" pitchFamily="2" charset="-122"/>
                <a:ea typeface="Arial Unicode MS" panose="020B0604020202020204" pitchFamily="2" charset="-122"/>
                <a:cs typeface="Arial Unicode MS" panose="020B0604020202020204" pitchFamily="2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现汇支付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61243" y="1084988"/>
            <a:ext cx="96551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09600" algn="l"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点选完成后，系统会自动带出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交易唯一标识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收款账户主体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收款行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收款账户号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等信息，如下图所示：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indent="609600" algn="l">
              <a:lnSpc>
                <a:spcPct val="10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indent="609600" algn="l">
              <a:lnSpc>
                <a:spcPct val="100000"/>
              </a:lnSpc>
            </a:pP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705" y="2244725"/>
            <a:ext cx="9797415" cy="4525010"/>
          </a:xfrm>
          <a:prstGeom prst="rect">
            <a:avLst/>
          </a:prstGeom>
        </p:spPr>
      </p:pic>
      <p:sp>
        <p:nvSpPr>
          <p:cNvPr id="17" name="圆角矩形 16"/>
          <p:cNvSpPr/>
          <p:nvPr>
            <p:custDataLst>
              <p:tags r:id="rId2"/>
            </p:custDataLst>
          </p:nvPr>
        </p:nvSpPr>
        <p:spPr>
          <a:xfrm>
            <a:off x="1195705" y="3347720"/>
            <a:ext cx="713105" cy="32029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0">
    <p:wipe/>
  </p:transition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PLACING_PICTURE_USER_VIEWPORT" val="{&quot;height&quot;:7749,&quot;width&quot;:15626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THINKCELLSHAPEDONOTDELETE" val="pVpSLltnGuEO4NbkPePwwNA"/>
</p:tagLst>
</file>

<file path=ppt/tags/tag20.xml><?xml version="1.0" encoding="utf-8"?>
<p:tagLst xmlns:p="http://schemas.openxmlformats.org/presentationml/2006/main">
  <p:tag name="KSO_WM_UNIT_PLACING_PICTURE_USER_VIEWPORT" val="{&quot;height&quot;:3157,&quot;width&quot;:12489}"/>
</p:tagLst>
</file>

<file path=ppt/tags/tag21.xml><?xml version="1.0" encoding="utf-8"?>
<p:tagLst xmlns:p="http://schemas.openxmlformats.org/presentationml/2006/main">
  <p:tag name="KSO_WM_UNIT_PLACING_PICTURE_USER_VIEWPORT" val="{&quot;height&quot;:2917,&quot;width&quot;:13231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ODdhOWEyY2NjNzZkZGU2M2I3ODcyMGE3NWNhYzlmZTgifQ=="/>
  <p:tag name="KSO_WPP_MARK_KEY" val="83604ec7-4953-482d-8635-2fb75af71226"/>
</p:tagLst>
</file>

<file path=ppt/tags/tag3.xml><?xml version="1.0" encoding="utf-8"?>
<p:tagLst xmlns:p="http://schemas.openxmlformats.org/presentationml/2006/main">
  <p:tag name="THINKCELLSHAPEDONOTDELETE" val="p1hmPjDi8u0W0Fa86TXS8aA"/>
</p:tagLst>
</file>

<file path=ppt/tags/tag4.xml><?xml version="1.0" encoding="utf-8"?>
<p:tagLst xmlns:p="http://schemas.openxmlformats.org/presentationml/2006/main">
  <p:tag name="THINKCELLSHAPEDONOTDELETE" val="pVJh.Ii_t6kqH88hvYoInwQ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6.xml><?xml version="1.0" encoding="utf-8"?>
<p:tagLst xmlns:p="http://schemas.openxmlformats.org/presentationml/2006/main">
  <p:tag name="THINKCELLSHAPEDONOTDELETE" val="pVpSLltnGuEO4NbkPePwwNA"/>
</p:tagLst>
</file>

<file path=ppt/tags/tag7.xml><?xml version="1.0" encoding="utf-8"?>
<p:tagLst xmlns:p="http://schemas.openxmlformats.org/presentationml/2006/main">
  <p:tag name="THINKCELLSHAPEDONOTDELETE" val="p0Fm_228vzkiF3LjcBEi.CQ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WPS 演示</Application>
  <PresentationFormat>宽屏</PresentationFormat>
  <Paragraphs>90</Paragraphs>
  <Slides>17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</vt:lpstr>
      <vt:lpstr>楷体</vt:lpstr>
      <vt:lpstr>华文中宋</vt:lpstr>
      <vt:lpstr>Arial Unicode MS</vt:lpstr>
      <vt:lpstr>黑体</vt:lpstr>
      <vt:lpstr>Times New Roman</vt:lpstr>
      <vt:lpstr>Bahnschrift Light Condensed</vt:lpstr>
      <vt:lpstr>Calibri</vt:lpstr>
      <vt:lpstr>等线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Pages>19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8615815579500</dc:creator>
  <cp:lastModifiedBy>李娟</cp:lastModifiedBy>
  <cp:revision>756</cp:revision>
  <cp:lastPrinted>2021-01-08T07:10:00Z</cp:lastPrinted>
  <dcterms:created xsi:type="dcterms:W3CDTF">2021-08-24T07:30:00Z</dcterms:created>
  <dcterms:modified xsi:type="dcterms:W3CDTF">2023-08-30T09:58:15Z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419B5BAE542140559BCBD0FC1B13FBF8</vt:lpwstr>
  </property>
</Properties>
</file>